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4"/>
  </p:sldMasterIdLst>
  <p:notesMasterIdLst>
    <p:notesMasterId r:id="rId38"/>
  </p:notesMasterIdLst>
  <p:handoutMasterIdLst>
    <p:handoutMasterId r:id="rId39"/>
  </p:handoutMasterIdLst>
  <p:sldIdLst>
    <p:sldId id="333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9" r:id="rId33"/>
    <p:sldId id="395" r:id="rId34"/>
    <p:sldId id="397" r:id="rId35"/>
    <p:sldId id="398" r:id="rId36"/>
    <p:sldId id="396" r:id="rId37"/>
  </p:sldIdLst>
  <p:sldSz cx="12192000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 Eline" initials="A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E6FF"/>
    <a:srgbClr val="008FD6"/>
    <a:srgbClr val="006699"/>
    <a:srgbClr val="E7EAF1"/>
    <a:srgbClr val="FFE7D9"/>
    <a:srgbClr val="336699"/>
    <a:srgbClr val="8FC7FF"/>
    <a:srgbClr val="007FFE"/>
    <a:srgbClr val="0066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575" autoAdjust="0"/>
  </p:normalViewPr>
  <p:slideViewPr>
    <p:cSldViewPr>
      <p:cViewPr varScale="1">
        <p:scale>
          <a:sx n="81" d="100"/>
          <a:sy n="81" d="100"/>
        </p:scale>
        <p:origin x="16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77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3252"/>
    </p:cViewPr>
  </p:sorterViewPr>
  <p:notesViewPr>
    <p:cSldViewPr>
      <p:cViewPr varScale="1">
        <p:scale>
          <a:sx n="76" d="100"/>
          <a:sy n="76" d="100"/>
        </p:scale>
        <p:origin x="3330" y="114"/>
      </p:cViewPr>
      <p:guideLst>
        <p:guide orient="horz" pos="2932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930" cy="465616"/>
          </a:xfrm>
          <a:prstGeom prst="rect">
            <a:avLst/>
          </a:prstGeom>
        </p:spPr>
        <p:txBody>
          <a:bodyPr vert="horz" lIns="91674" tIns="45836" rIns="91674" bIns="4583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72" y="2"/>
            <a:ext cx="3043930" cy="465616"/>
          </a:xfrm>
          <a:prstGeom prst="rect">
            <a:avLst/>
          </a:prstGeom>
        </p:spPr>
        <p:txBody>
          <a:bodyPr vert="horz" lIns="91674" tIns="45836" rIns="91674" bIns="45836" rtlCol="0"/>
          <a:lstStyle>
            <a:lvl1pPr algn="r">
              <a:defRPr sz="1200"/>
            </a:lvl1pPr>
          </a:lstStyle>
          <a:p>
            <a:fld id="{4336B77B-D4CB-4648-8A75-E15E3BBD8603}" type="datetimeFigureOut">
              <a:rPr lang="en-US" smtClean="0"/>
              <a:t>12/16/2019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885"/>
            <a:ext cx="3043930" cy="465616"/>
          </a:xfrm>
          <a:prstGeom prst="rect">
            <a:avLst/>
          </a:prstGeom>
        </p:spPr>
        <p:txBody>
          <a:bodyPr vert="horz" lIns="91674" tIns="45836" rIns="91674" bIns="4583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72" y="8841885"/>
            <a:ext cx="3043930" cy="465616"/>
          </a:xfrm>
          <a:prstGeom prst="rect">
            <a:avLst/>
          </a:prstGeom>
        </p:spPr>
        <p:txBody>
          <a:bodyPr vert="horz" lIns="91674" tIns="45836" rIns="91674" bIns="45836" rtlCol="0" anchor="b"/>
          <a:lstStyle>
            <a:lvl1pPr algn="r">
              <a:defRPr sz="1200"/>
            </a:lvl1pPr>
          </a:lstStyle>
          <a:p>
            <a:fld id="{587824CC-72F3-44E6-8FB4-C929D35D8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98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43131" cy="465455"/>
          </a:xfrm>
          <a:prstGeom prst="rect">
            <a:avLst/>
          </a:prstGeom>
        </p:spPr>
        <p:txBody>
          <a:bodyPr vert="horz" lIns="91336" tIns="45667" rIns="91336" bIns="4566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382" y="1"/>
            <a:ext cx="3043131" cy="465455"/>
          </a:xfrm>
          <a:prstGeom prst="rect">
            <a:avLst/>
          </a:prstGeom>
        </p:spPr>
        <p:txBody>
          <a:bodyPr vert="horz" lIns="91336" tIns="45667" rIns="91336" bIns="45667" rtlCol="0"/>
          <a:lstStyle>
            <a:lvl1pPr algn="r">
              <a:defRPr sz="1200"/>
            </a:lvl1pPr>
          </a:lstStyle>
          <a:p>
            <a:fld id="{55FF2CF9-0A75-498C-A5E0-C890560FC428}" type="datetimeFigureOut">
              <a:rPr lang="en-US" smtClean="0"/>
              <a:pPr/>
              <a:t>12/16/2019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2039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6" tIns="45667" rIns="91336" bIns="4566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32" y="4421824"/>
            <a:ext cx="5617843" cy="4189095"/>
          </a:xfrm>
          <a:prstGeom prst="rect">
            <a:avLst/>
          </a:prstGeom>
        </p:spPr>
        <p:txBody>
          <a:bodyPr vert="horz" lIns="91336" tIns="45667" rIns="91336" bIns="456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42053"/>
            <a:ext cx="3043131" cy="465455"/>
          </a:xfrm>
          <a:prstGeom prst="rect">
            <a:avLst/>
          </a:prstGeom>
        </p:spPr>
        <p:txBody>
          <a:bodyPr vert="horz" lIns="91336" tIns="45667" rIns="91336" bIns="4566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382" y="8842053"/>
            <a:ext cx="3043131" cy="465455"/>
          </a:xfrm>
          <a:prstGeom prst="rect">
            <a:avLst/>
          </a:prstGeom>
        </p:spPr>
        <p:txBody>
          <a:bodyPr vert="horz" lIns="91336" tIns="45667" rIns="91336" bIns="45667" rtlCol="0" anchor="b"/>
          <a:lstStyle>
            <a:lvl1pPr algn="r">
              <a:defRPr sz="1200"/>
            </a:lvl1pPr>
          </a:lstStyle>
          <a:p>
            <a:fld id="{4B0FDA08-891D-4D24-9337-D12A075AC0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7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2039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31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Labelled Bins (</a:t>
            </a:r>
            <a:r>
              <a:rPr lang="en-US" dirty="0" err="1"/>
              <a:t>Ctrl+B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Media Browser keeps things organized. Allows you to preview clips before importing. Can accomplish importing with </a:t>
            </a:r>
            <a:r>
              <a:rPr lang="en-US" dirty="0" err="1"/>
              <a:t>Ctrl+I</a:t>
            </a:r>
            <a:endParaRPr lang="en-US" dirty="0"/>
          </a:p>
          <a:p>
            <a:endParaRPr lang="en-US" dirty="0"/>
          </a:p>
          <a:p>
            <a:r>
              <a:rPr lang="en-US" dirty="0"/>
              <a:t>Create bins within footage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18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Makes content both searchable in sequence and bins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Ctrl+f</a:t>
            </a:r>
            <a:r>
              <a:rPr lang="en-US" dirty="0"/>
              <a:t> in 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86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50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1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25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73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82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56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6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0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2039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68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72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20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5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93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85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8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17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06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63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9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2039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how to set everything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44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64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88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60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6913"/>
            <a:ext cx="46545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43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6913"/>
            <a:ext cx="6203950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how to make the broadcast loop</a:t>
            </a:r>
          </a:p>
          <a:p>
            <a:r>
              <a:rPr lang="en-US" dirty="0"/>
              <a:t>Wind noise? Get out your fuzzy </a:t>
            </a:r>
            <a:r>
              <a:rPr lang="en-US" dirty="0" err="1"/>
              <a:t>windbuster</a:t>
            </a:r>
            <a:r>
              <a:rPr lang="en-US" dirty="0"/>
              <a:t>!</a:t>
            </a:r>
          </a:p>
          <a:p>
            <a:r>
              <a:rPr lang="en-US" dirty="0"/>
              <a:t>Popping sounds from speaker? Flip upside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7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7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Ctrl+Shift+N</a:t>
            </a:r>
            <a:r>
              <a:rPr lang="en-US" dirty="0"/>
              <a:t> = New Folder</a:t>
            </a:r>
          </a:p>
          <a:p>
            <a:r>
              <a:rPr lang="en-US" dirty="0"/>
              <a:t>F2 = Rename folder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9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54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Labelled Bins (</a:t>
            </a:r>
            <a:r>
              <a:rPr lang="en-US" dirty="0" err="1"/>
              <a:t>Ctrl+B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Media Browser keeps things organized. Allows you to preview clips before importing. Can accomplish importing with </a:t>
            </a:r>
            <a:r>
              <a:rPr lang="en-US" dirty="0" err="1"/>
              <a:t>Ctrl+i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4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71538" y="5232400"/>
            <a:ext cx="11320272" cy="946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484142"/>
            <a:ext cx="1132027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algn="l"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6202"/>
            <a:ext cx="11887200" cy="357174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871538" y="1497340"/>
            <a:ext cx="11320462" cy="1488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26" y="5122413"/>
            <a:ext cx="2196074" cy="11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5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5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7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3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0971"/>
            <a:ext cx="9144000" cy="1938992"/>
          </a:xfrm>
        </p:spPr>
        <p:txBody>
          <a:bodyPr wrap="square" anchor="b">
            <a:sp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0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6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2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2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3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8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914400" y="15240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7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75360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r">
              <a:defRPr/>
            </a:pPr>
            <a:fld id="{C08E5819-54B1-418D-9241-92F644D79DBB}" type="slidenum">
              <a:rPr lang="en-US" sz="1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 algn="r">
                <a:defRPr/>
              </a:pPr>
              <a:t>‹#›</a:t>
            </a:fld>
            <a:r>
              <a:rPr lang="en-US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Enter Title or Event Name Here (go to Insert &gt; Headers &amp; Footers to change for all)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83920" y="6244862"/>
            <a:ext cx="10424160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00" y="6248400"/>
            <a:ext cx="1037500" cy="5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32" r:id="rId3"/>
    <p:sldLayoutId id="2147483728" r:id="rId4"/>
    <p:sldLayoutId id="2147483729" r:id="rId5"/>
    <p:sldLayoutId id="2147483716" r:id="rId6"/>
    <p:sldLayoutId id="2147483717" r:id="rId7"/>
    <p:sldLayoutId id="2147483718" r:id="rId8"/>
    <p:sldLayoutId id="2147483719" r:id="rId9"/>
    <p:sldLayoutId id="2147483721" r:id="rId10"/>
    <p:sldLayoutId id="2147483731" r:id="rId11"/>
    <p:sldLayoutId id="2147483730" r:id="rId12"/>
    <p:sldLayoutId id="2147483733" r:id="rId13"/>
    <p:sldLayoutId id="2147483727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Editing Workshop</a:t>
            </a:r>
            <a:r>
              <a:rPr lang="en-US" sz="4000" b="1" dirty="0"/>
              <a:t>• </a:t>
            </a:r>
            <a:r>
              <a:rPr lang="en-US" b="1" dirty="0"/>
              <a:t>December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85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Importing</a:t>
            </a:r>
            <a:r>
              <a:rPr lang="en-US" dirty="0"/>
              <a:t> your Footage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8482" y="1112231"/>
            <a:ext cx="10496550" cy="4906964"/>
          </a:xfrm>
        </p:spPr>
        <p:txBody>
          <a:bodyPr/>
          <a:lstStyle/>
          <a:p>
            <a:pPr lvl="1"/>
            <a:r>
              <a:rPr lang="en-US" dirty="0"/>
              <a:t>Import all footage via </a:t>
            </a:r>
            <a:r>
              <a:rPr lang="en-US" b="1" dirty="0"/>
              <a:t>Media Browser</a:t>
            </a:r>
          </a:p>
          <a:p>
            <a:pPr lvl="2"/>
            <a:r>
              <a:rPr lang="en-US" dirty="0"/>
              <a:t>Right Click + Import</a:t>
            </a:r>
          </a:p>
          <a:p>
            <a:pPr lvl="2"/>
            <a:r>
              <a:rPr lang="en-US" sz="2400" dirty="0"/>
              <a:t>Move Clips to appropriate Bins </a:t>
            </a:r>
          </a:p>
          <a:p>
            <a:pPr lvl="2"/>
            <a:r>
              <a:rPr lang="en-US" sz="2400" dirty="0"/>
              <a:t>Create subfolders (Interview, Trimming)</a:t>
            </a:r>
          </a:p>
          <a:p>
            <a:pPr marL="914377" lvl="2" indent="0">
              <a:buNone/>
            </a:pPr>
            <a:endParaRPr lang="en-US" sz="20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87E22-6648-4216-BF13-349E2F95F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339840"/>
            <a:ext cx="3429000" cy="2379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F65B9-D642-4B68-AB4F-BFDD171A8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3285021"/>
            <a:ext cx="3790950" cy="2584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FB3BFF-A02A-4156-A62B-836AECF6C12A}"/>
              </a:ext>
            </a:extLst>
          </p:cNvPr>
          <p:cNvSpPr txBox="1"/>
          <p:nvPr/>
        </p:nvSpPr>
        <p:spPr>
          <a:xfrm>
            <a:off x="1905001" y="3525961"/>
            <a:ext cx="1837765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Media Browser</a:t>
            </a:r>
          </a:p>
        </p:txBody>
      </p:sp>
    </p:spTree>
    <p:extLst>
      <p:ext uri="{BB962C8B-B14F-4D97-AF65-F5344CB8AC3E}">
        <p14:creationId xmlns:p14="http://schemas.microsoft.com/office/powerpoint/2010/main" val="979798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Organizing</a:t>
            </a:r>
            <a:r>
              <a:rPr lang="en-US" dirty="0"/>
              <a:t> your Footage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1417636"/>
            <a:ext cx="5638800" cy="4906964"/>
          </a:xfrm>
        </p:spPr>
        <p:txBody>
          <a:bodyPr/>
          <a:lstStyle/>
          <a:p>
            <a:pPr lvl="2"/>
            <a:r>
              <a:rPr lang="en-US" sz="3600" dirty="0"/>
              <a:t>Rename clips to make them easier to find</a:t>
            </a:r>
          </a:p>
          <a:p>
            <a:pPr lvl="2"/>
            <a:endParaRPr lang="en-US" sz="3600" dirty="0"/>
          </a:p>
          <a:p>
            <a:pPr lvl="2"/>
            <a:r>
              <a:rPr lang="en-US" sz="3600" dirty="0"/>
              <a:t>Makes footage searchable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9F0FF-48D1-48C6-B730-BD0EA8CD6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666210"/>
            <a:ext cx="3781592" cy="18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0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dirty="0"/>
              <a:t>Creating your </a:t>
            </a:r>
            <a:r>
              <a:rPr lang="en-US" b="1" dirty="0"/>
              <a:t>Sequence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24400" y="1816227"/>
            <a:ext cx="5562319" cy="2895600"/>
          </a:xfrm>
        </p:spPr>
        <p:txBody>
          <a:bodyPr/>
          <a:lstStyle/>
          <a:p>
            <a:pPr algn="ctr"/>
            <a:r>
              <a:rPr lang="en-US" sz="3600" dirty="0"/>
              <a:t>Three Ways to do this:</a:t>
            </a:r>
          </a:p>
          <a:p>
            <a:pPr algn="ctr"/>
            <a:r>
              <a:rPr lang="en-US" sz="2800" b="1" dirty="0"/>
              <a:t>File&gt;New&gt;Sequence</a:t>
            </a:r>
          </a:p>
          <a:p>
            <a:pPr algn="ctr"/>
            <a:r>
              <a:rPr lang="en-US" sz="2800" b="1" dirty="0"/>
              <a:t>New Item Button</a:t>
            </a:r>
          </a:p>
          <a:p>
            <a:pPr algn="ctr"/>
            <a:r>
              <a:rPr lang="en-US" sz="2800" b="1" dirty="0"/>
              <a:t>(</a:t>
            </a:r>
            <a:r>
              <a:rPr lang="en-US" sz="2800" b="1" dirty="0" err="1"/>
              <a:t>Ctrl+n</a:t>
            </a:r>
            <a:r>
              <a:rPr lang="en-US" sz="2800" b="1" dirty="0"/>
              <a:t>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FD599-D65B-49A2-899E-140BB303A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79" y="4891957"/>
            <a:ext cx="2133600" cy="92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E5257-8864-48C0-92AE-6B833615A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5957"/>
            <a:ext cx="3276600" cy="332166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56A2012-B1FE-4939-B2AF-4EF594628E31}"/>
              </a:ext>
            </a:extLst>
          </p:cNvPr>
          <p:cNvSpPr/>
          <p:nvPr/>
        </p:nvSpPr>
        <p:spPr>
          <a:xfrm>
            <a:off x="3127142" y="5460307"/>
            <a:ext cx="375395" cy="306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0FFB97-F463-4897-A593-DF8A0EC6ACD4}"/>
              </a:ext>
            </a:extLst>
          </p:cNvPr>
          <p:cNvCxnSpPr>
            <a:cxnSpLocks/>
          </p:cNvCxnSpPr>
          <p:nvPr/>
        </p:nvCxnSpPr>
        <p:spPr>
          <a:xfrm>
            <a:off x="3502537" y="5613404"/>
            <a:ext cx="1526663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38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dirty="0"/>
              <a:t>Creating your </a:t>
            </a:r>
            <a:r>
              <a:rPr lang="en-US" b="1" dirty="0"/>
              <a:t>Sequence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8750" y="1389529"/>
            <a:ext cx="4477885" cy="112507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Sequence Settings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DB866-F28C-4935-83E8-AA259D86B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58" y="1077442"/>
            <a:ext cx="4477885" cy="4416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B8DB06-5F21-4259-90F5-F48249FCC862}"/>
              </a:ext>
            </a:extLst>
          </p:cNvPr>
          <p:cNvSpPr txBox="1"/>
          <p:nvPr/>
        </p:nvSpPr>
        <p:spPr>
          <a:xfrm>
            <a:off x="1875859" y="2989728"/>
            <a:ext cx="463251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2400" b="1" dirty="0">
                <a:highlight>
                  <a:srgbClr val="FFFF00"/>
                </a:highlight>
                <a:latin typeface="+mj-lt"/>
              </a:rPr>
              <a:t>ARRI &gt;ARRI 1080p 24 or 23.96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8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EDITING </a:t>
            </a:r>
            <a:r>
              <a:rPr lang="en-US" dirty="0"/>
              <a:t>your Footage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</a:t>
            </a:r>
            <a:r>
              <a:rPr lang="en-US" b="1" dirty="0"/>
              <a:t>in and out </a:t>
            </a:r>
            <a:r>
              <a:rPr lang="en-US" dirty="0"/>
              <a:t>points</a:t>
            </a:r>
          </a:p>
          <a:p>
            <a:pPr lvl="1"/>
            <a:r>
              <a:rPr lang="en-US" dirty="0"/>
              <a:t>Shortcut: “I” and “O”</a:t>
            </a:r>
          </a:p>
          <a:p>
            <a:pPr lvl="1"/>
            <a:r>
              <a:rPr lang="en-US" dirty="0"/>
              <a:t>Can set these in source monitor or in the bin</a:t>
            </a:r>
          </a:p>
          <a:p>
            <a:pPr lvl="1"/>
            <a:endParaRPr lang="en-US" dirty="0"/>
          </a:p>
          <a:p>
            <a:pPr marL="457188" lvl="1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4A95E5-AB65-4492-AB49-6A26EAE1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993" b="24031"/>
          <a:stretch/>
        </p:blipFill>
        <p:spPr>
          <a:xfrm>
            <a:off x="6629400" y="2937607"/>
            <a:ext cx="3409951" cy="3112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C05C26-D91F-4BA8-99C6-41FDD6D57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158516"/>
            <a:ext cx="4388403" cy="255648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AD80825-2CDC-4F07-9D35-4A6F2F0C7E36}"/>
              </a:ext>
            </a:extLst>
          </p:cNvPr>
          <p:cNvSpPr/>
          <p:nvPr/>
        </p:nvSpPr>
        <p:spPr>
          <a:xfrm>
            <a:off x="3200400" y="5190746"/>
            <a:ext cx="1600200" cy="459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0B9082-1876-43A1-9EAF-D8B60B345C98}"/>
              </a:ext>
            </a:extLst>
          </p:cNvPr>
          <p:cNvSpPr/>
          <p:nvPr/>
        </p:nvSpPr>
        <p:spPr>
          <a:xfrm>
            <a:off x="7162800" y="4648201"/>
            <a:ext cx="1447800" cy="4591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A7E464-095D-4351-84CF-36D0829C3DF6}"/>
              </a:ext>
            </a:extLst>
          </p:cNvPr>
          <p:cNvSpPr txBox="1"/>
          <p:nvPr/>
        </p:nvSpPr>
        <p:spPr>
          <a:xfrm>
            <a:off x="3184801" y="4802503"/>
            <a:ext cx="161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In (I) and Out (O</a:t>
            </a:r>
            <a:r>
              <a:rPr lang="en-US" b="1" dirty="0">
                <a:latin typeface="+mj-lt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9B5231-5816-4CAD-9BF3-04A3360CCABE}"/>
              </a:ext>
            </a:extLst>
          </p:cNvPr>
          <p:cNvSpPr txBox="1"/>
          <p:nvPr/>
        </p:nvSpPr>
        <p:spPr>
          <a:xfrm>
            <a:off x="7078800" y="4239414"/>
            <a:ext cx="161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In (I) and Out (O</a:t>
            </a:r>
            <a:r>
              <a:rPr lang="en-US" b="1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96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EDITING </a:t>
            </a:r>
            <a:r>
              <a:rPr lang="en-US" dirty="0"/>
              <a:t>your Footage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Bringing footage into sequence</a:t>
            </a:r>
          </a:p>
          <a:p>
            <a:pPr lvl="1"/>
            <a:r>
              <a:rPr lang="en-US" dirty="0"/>
              <a:t>Drag from Project panel or Source Monitor</a:t>
            </a:r>
          </a:p>
          <a:p>
            <a:pPr lvl="2"/>
            <a:r>
              <a:rPr lang="en-US" sz="2400" dirty="0"/>
              <a:t>Click </a:t>
            </a:r>
            <a:r>
              <a:rPr lang="en-US" sz="2400" b="1" dirty="0"/>
              <a:t>movie icon and drag </a:t>
            </a:r>
            <a:r>
              <a:rPr lang="en-US" sz="2400" dirty="0"/>
              <a:t>for video only</a:t>
            </a:r>
          </a:p>
          <a:p>
            <a:pPr lvl="2"/>
            <a:r>
              <a:rPr lang="en-US" sz="2400" dirty="0"/>
              <a:t>Click </a:t>
            </a:r>
            <a:r>
              <a:rPr lang="en-US" sz="2400" b="1" dirty="0"/>
              <a:t>audio icon and drag </a:t>
            </a:r>
            <a:r>
              <a:rPr lang="en-US" sz="2400" dirty="0"/>
              <a:t>for audio only</a:t>
            </a:r>
          </a:p>
          <a:p>
            <a:pPr lvl="2"/>
            <a:r>
              <a:rPr lang="en-US" sz="2400" dirty="0"/>
              <a:t>“,”</a:t>
            </a:r>
          </a:p>
          <a:p>
            <a:pPr lvl="1"/>
            <a:endParaRPr lang="en-US" dirty="0"/>
          </a:p>
          <a:p>
            <a:pPr marL="457188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0B260-4782-4456-830E-B1FABC7DC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9" t="76993" r="41877"/>
          <a:stretch/>
        </p:blipFill>
        <p:spPr>
          <a:xfrm>
            <a:off x="6098096" y="3408218"/>
            <a:ext cx="3505200" cy="2463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B518F-49EE-4B2D-8FAC-B2EEC17D3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1" y="3882260"/>
            <a:ext cx="3200400" cy="186440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2E3E63-AA37-405C-BFC5-B98EFE346F5C}"/>
              </a:ext>
            </a:extLst>
          </p:cNvPr>
          <p:cNvCxnSpPr>
            <a:cxnSpLocks/>
          </p:cNvCxnSpPr>
          <p:nvPr/>
        </p:nvCxnSpPr>
        <p:spPr>
          <a:xfrm flipV="1">
            <a:off x="3556172" y="4639772"/>
            <a:ext cx="3530430" cy="797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5D9A3B-6E54-4DEC-B510-B13AB0C88AB1}"/>
              </a:ext>
            </a:extLst>
          </p:cNvPr>
          <p:cNvCxnSpPr>
            <a:cxnSpLocks/>
          </p:cNvCxnSpPr>
          <p:nvPr/>
        </p:nvCxnSpPr>
        <p:spPr>
          <a:xfrm>
            <a:off x="6858000" y="4191000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7431DA-49AC-48B0-B5D0-43B8EB5D0101}"/>
              </a:ext>
            </a:extLst>
          </p:cNvPr>
          <p:cNvCxnSpPr>
            <a:cxnSpLocks/>
          </p:cNvCxnSpPr>
          <p:nvPr/>
        </p:nvCxnSpPr>
        <p:spPr>
          <a:xfrm flipH="1">
            <a:off x="8382000" y="4191000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6419FC8-B557-4A0A-8FCA-0A6DB7CB8C75}"/>
              </a:ext>
            </a:extLst>
          </p:cNvPr>
          <p:cNvSpPr txBox="1"/>
          <p:nvPr/>
        </p:nvSpPr>
        <p:spPr>
          <a:xfrm>
            <a:off x="8910084" y="3998660"/>
            <a:ext cx="79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Audio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B10805-E99F-43AD-BB21-4FB7E7E36432}"/>
              </a:ext>
            </a:extLst>
          </p:cNvPr>
          <p:cNvSpPr txBox="1"/>
          <p:nvPr/>
        </p:nvSpPr>
        <p:spPr>
          <a:xfrm>
            <a:off x="6126312" y="3995336"/>
            <a:ext cx="79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4705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EDITING </a:t>
            </a:r>
            <a:r>
              <a:rPr lang="en-US" dirty="0"/>
              <a:t>your Footage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Edit your sequence together!</a:t>
            </a:r>
          </a:p>
          <a:p>
            <a:pPr lvl="1"/>
            <a:r>
              <a:rPr lang="en-US" dirty="0"/>
              <a:t>Logical sequential order</a:t>
            </a:r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Hint: Hold </a:t>
            </a:r>
            <a:r>
              <a:rPr lang="en-US" sz="2400" b="1" dirty="0">
                <a:highlight>
                  <a:srgbClr val="FFFF00"/>
                </a:highlight>
              </a:rPr>
              <a:t>Alt</a:t>
            </a:r>
            <a:r>
              <a:rPr lang="en-US" sz="2400" dirty="0">
                <a:highlight>
                  <a:srgbClr val="FFFF00"/>
                </a:highlight>
              </a:rPr>
              <a:t> and </a:t>
            </a:r>
            <a:r>
              <a:rPr lang="en-US" sz="2400" b="1" dirty="0">
                <a:highlight>
                  <a:srgbClr val="FFFF00"/>
                </a:highlight>
              </a:rPr>
              <a:t>drag any clip </a:t>
            </a:r>
            <a:r>
              <a:rPr lang="en-US" sz="2400" dirty="0">
                <a:highlight>
                  <a:srgbClr val="FFFF00"/>
                </a:highlight>
              </a:rPr>
              <a:t>to duplicate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82030-BC05-474F-BF46-3930F27B0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7"/>
          <a:stretch/>
        </p:blipFill>
        <p:spPr>
          <a:xfrm>
            <a:off x="2000252" y="2895601"/>
            <a:ext cx="8191496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0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E68279-A786-4C8E-8E48-34732FEF5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27459"/>
          <a:stretch/>
        </p:blipFill>
        <p:spPr>
          <a:xfrm>
            <a:off x="2342731" y="2064433"/>
            <a:ext cx="6001588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EDITING </a:t>
            </a:r>
            <a:r>
              <a:rPr lang="en-US" dirty="0"/>
              <a:t>your Footage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Ripple Delete </a:t>
            </a:r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Right Click or Shift+ Delete</a:t>
            </a:r>
          </a:p>
          <a:p>
            <a:pPr marL="457188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EF057-B417-4955-A5B8-9670C9952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411215"/>
            <a:ext cx="4019549" cy="1721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5FC9DD-AE42-40A5-BA3E-4745DC76BAFB}"/>
              </a:ext>
            </a:extLst>
          </p:cNvPr>
          <p:cNvSpPr txBox="1"/>
          <p:nvPr/>
        </p:nvSpPr>
        <p:spPr>
          <a:xfrm>
            <a:off x="2342732" y="4969367"/>
            <a:ext cx="2866653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After Ripple Delete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35C1BD-6BD8-42C0-9B1C-3089ABA02CAD}"/>
              </a:ext>
            </a:extLst>
          </p:cNvPr>
          <p:cNvCxnSpPr/>
          <p:nvPr/>
        </p:nvCxnSpPr>
        <p:spPr>
          <a:xfrm>
            <a:off x="2652900" y="5715000"/>
            <a:ext cx="3138301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48A46E-3CD4-496F-A558-32DC149E9DDC}"/>
              </a:ext>
            </a:extLst>
          </p:cNvPr>
          <p:cNvCxnSpPr>
            <a:cxnSpLocks/>
          </p:cNvCxnSpPr>
          <p:nvPr/>
        </p:nvCxnSpPr>
        <p:spPr>
          <a:xfrm flipH="1">
            <a:off x="5209384" y="2819400"/>
            <a:ext cx="270551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040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16AF0F1-2448-4D4E-A233-78FA1D02E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94" y="2610009"/>
            <a:ext cx="2987840" cy="1183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7C92F-1AD3-4573-86A7-B607782F2D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9" b="13582"/>
          <a:stretch/>
        </p:blipFill>
        <p:spPr>
          <a:xfrm>
            <a:off x="8625980" y="1485899"/>
            <a:ext cx="2172003" cy="2057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Adding a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43000"/>
            <a:ext cx="6457950" cy="4906964"/>
          </a:xfrm>
        </p:spPr>
        <p:txBody>
          <a:bodyPr/>
          <a:lstStyle/>
          <a:p>
            <a:r>
              <a:rPr lang="en-US" dirty="0"/>
              <a:t>Type Tool (T)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Adjust font, color, drop shadow in </a:t>
            </a:r>
            <a:r>
              <a:rPr lang="en-US" b="1" dirty="0">
                <a:highlight>
                  <a:srgbClr val="FFFF00"/>
                </a:highlight>
              </a:rPr>
              <a:t>Essential Graphics Panel</a:t>
            </a:r>
          </a:p>
          <a:p>
            <a:pPr marL="457188" lvl="1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FC5321-18B9-4C2A-9C4E-710FA2ED6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34598"/>
            <a:ext cx="7065324" cy="23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0AA6E-D2CB-4F51-B875-DF15E4686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266537"/>
            <a:ext cx="2308586" cy="47394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Adding a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161" y="1143989"/>
            <a:ext cx="6457950" cy="4906964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Essential Graphics Panel</a:t>
            </a:r>
          </a:p>
          <a:p>
            <a:pPr lvl="1"/>
            <a:r>
              <a:rPr lang="en-US" dirty="0"/>
              <a:t>Window&gt;Essential Graphics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Center Buttons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2400" b="1" dirty="0"/>
              <a:t>Color</a:t>
            </a:r>
          </a:p>
          <a:p>
            <a:pPr lvl="1"/>
            <a:r>
              <a:rPr lang="en-US" sz="2400" b="1" dirty="0"/>
              <a:t>Stroke</a:t>
            </a:r>
          </a:p>
          <a:p>
            <a:pPr lvl="1"/>
            <a:r>
              <a:rPr lang="en-US" sz="2400" b="1" dirty="0"/>
              <a:t>Drop Shadow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65FD-97CE-4AA4-A154-C6988F4F7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36" y="3107567"/>
            <a:ext cx="857370" cy="1057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B1C716-7B21-4BAF-9D80-82F06E137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94" y="4629985"/>
            <a:ext cx="1351512" cy="12532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490A38-0ED8-4DEE-803F-E1AFD0CE1FD1}"/>
              </a:ext>
            </a:extLst>
          </p:cNvPr>
          <p:cNvCxnSpPr>
            <a:cxnSpLocks/>
          </p:cNvCxnSpPr>
          <p:nvPr/>
        </p:nvCxnSpPr>
        <p:spPr>
          <a:xfrm flipH="1">
            <a:off x="7105651" y="2642570"/>
            <a:ext cx="1357991" cy="85334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D8C50C-AFD4-46B6-A22E-CC67C06EE57F}"/>
              </a:ext>
            </a:extLst>
          </p:cNvPr>
          <p:cNvCxnSpPr>
            <a:cxnSpLocks/>
          </p:cNvCxnSpPr>
          <p:nvPr/>
        </p:nvCxnSpPr>
        <p:spPr>
          <a:xfrm flipH="1">
            <a:off x="7548304" y="4934785"/>
            <a:ext cx="986096" cy="32181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26F1DC8-1BE7-442A-8499-E8E7B21311E2}"/>
              </a:ext>
            </a:extLst>
          </p:cNvPr>
          <p:cNvSpPr/>
          <p:nvPr/>
        </p:nvSpPr>
        <p:spPr>
          <a:xfrm>
            <a:off x="8382170" y="2414012"/>
            <a:ext cx="609600" cy="459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D33A1D-8471-4C48-83A9-A21405AD16AF}"/>
              </a:ext>
            </a:extLst>
          </p:cNvPr>
          <p:cNvSpPr/>
          <p:nvPr/>
        </p:nvSpPr>
        <p:spPr>
          <a:xfrm>
            <a:off x="8455138" y="4417736"/>
            <a:ext cx="832256" cy="1005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3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878748"/>
            <a:ext cx="6858000" cy="1631216"/>
          </a:xfrm>
        </p:spPr>
        <p:txBody>
          <a:bodyPr/>
          <a:lstStyle/>
          <a:p>
            <a:r>
              <a:rPr lang="en-US" sz="2800" dirty="0"/>
              <a:t>Editing Workshop:</a:t>
            </a:r>
            <a:br>
              <a:rPr lang="en-US" sz="3600" dirty="0"/>
            </a:br>
            <a:r>
              <a:rPr lang="en-US" sz="3600" dirty="0"/>
              <a:t>Creating a </a:t>
            </a:r>
            <a:br>
              <a:rPr lang="en-US" sz="3600" dirty="0"/>
            </a:br>
            <a:r>
              <a:rPr lang="en-US" sz="3600" b="1" dirty="0"/>
              <a:t>Worker Wednesday </a:t>
            </a:r>
            <a:r>
              <a:rPr lang="en-US" sz="3600" dirty="0"/>
              <a:t>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Colin Trubee, ODOT Videographer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3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Adding a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43000"/>
            <a:ext cx="6457950" cy="4906964"/>
          </a:xfrm>
        </p:spPr>
        <p:txBody>
          <a:bodyPr/>
          <a:lstStyle/>
          <a:p>
            <a:r>
              <a:rPr lang="en-US" dirty="0"/>
              <a:t>Legacy Title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File&gt;New&gt;Legacy Title</a:t>
            </a:r>
            <a:endParaRPr lang="en-US" b="1" dirty="0">
              <a:highlight>
                <a:srgbClr val="FFFF00"/>
              </a:highlight>
            </a:endParaRPr>
          </a:p>
          <a:p>
            <a:pPr marL="457188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A684E-CFBD-4EF1-BF70-D08B3A3EE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34" y="2362200"/>
            <a:ext cx="4828333" cy="35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22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Adding a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EF34E7-3F0B-4B01-893B-C500A6DDF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43000"/>
            <a:ext cx="6457950" cy="4906964"/>
          </a:xfrm>
        </p:spPr>
        <p:txBody>
          <a:bodyPr/>
          <a:lstStyle/>
          <a:p>
            <a:r>
              <a:rPr lang="en-US" sz="2800" dirty="0"/>
              <a:t>Create a Color Background (Color Matte)</a:t>
            </a:r>
          </a:p>
          <a:p>
            <a:r>
              <a:rPr lang="en-US" sz="2800" dirty="0"/>
              <a:t>File&gt;New&gt;Color Matte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17D38-D3B2-4F10-8274-2B96993C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0"/>
            <a:ext cx="3352800" cy="2173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14229-DEC6-40CA-A062-098698516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71" y="3560337"/>
            <a:ext cx="2126122" cy="1478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16C4F-B3A7-47A9-B343-49F8638AD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41" y="3474438"/>
            <a:ext cx="2180932" cy="1493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36404-1B01-480B-AE83-02C863699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1" y="3547569"/>
            <a:ext cx="2438400" cy="1476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73A743-9DA3-4284-A5B5-F0BBEFDE52EB}"/>
              </a:ext>
            </a:extLst>
          </p:cNvPr>
          <p:cNvSpPr txBox="1"/>
          <p:nvPr/>
        </p:nvSpPr>
        <p:spPr>
          <a:xfrm>
            <a:off x="295518" y="4654823"/>
            <a:ext cx="281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1</a:t>
            </a:r>
            <a:endParaRPr lang="en-US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80C078-85D8-499E-82D0-2E36CF3BF1EE}"/>
              </a:ext>
            </a:extLst>
          </p:cNvPr>
          <p:cNvSpPr txBox="1"/>
          <p:nvPr/>
        </p:nvSpPr>
        <p:spPr>
          <a:xfrm>
            <a:off x="3089626" y="4757938"/>
            <a:ext cx="281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92BEC-FE08-4EB4-A359-EC7CDFEAD0CD}"/>
              </a:ext>
            </a:extLst>
          </p:cNvPr>
          <p:cNvSpPr txBox="1"/>
          <p:nvPr/>
        </p:nvSpPr>
        <p:spPr>
          <a:xfrm>
            <a:off x="5513678" y="4714225"/>
            <a:ext cx="281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DDB475-50CF-4E40-A334-9A4C479A654F}"/>
              </a:ext>
            </a:extLst>
          </p:cNvPr>
          <p:cNvSpPr txBox="1"/>
          <p:nvPr/>
        </p:nvSpPr>
        <p:spPr>
          <a:xfrm>
            <a:off x="8119925" y="2863334"/>
            <a:ext cx="2811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2744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Adding a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803F-3AE5-4351-978C-B8BF0CF7A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b="1" dirty="0"/>
              <a:t>color background </a:t>
            </a:r>
            <a:r>
              <a:rPr lang="en-US" dirty="0"/>
              <a:t>to text</a:t>
            </a:r>
          </a:p>
          <a:p>
            <a:pPr lvl="1"/>
            <a:r>
              <a:rPr lang="en-US" dirty="0"/>
              <a:t>Drag onto sequence, underneath text layer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04657-7CC3-419B-AF5B-C343D0CD8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76" y="2743201"/>
            <a:ext cx="3445849" cy="3132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539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Adding a Title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803F-3AE5-4351-978C-B8BF0CF7A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opacity </a:t>
            </a:r>
          </a:p>
          <a:p>
            <a:pPr lvl="1"/>
            <a:r>
              <a:rPr lang="en-US" sz="2200" dirty="0">
                <a:highlight>
                  <a:srgbClr val="FFFF00"/>
                </a:highlight>
              </a:rPr>
              <a:t>Adjust </a:t>
            </a:r>
            <a:r>
              <a:rPr lang="en-US" sz="2200" b="1" dirty="0">
                <a:highlight>
                  <a:srgbClr val="FFFF00"/>
                </a:highlight>
              </a:rPr>
              <a:t>opacity</a:t>
            </a:r>
            <a:r>
              <a:rPr lang="en-US" sz="2200" dirty="0">
                <a:highlight>
                  <a:srgbClr val="FFFF00"/>
                </a:highlight>
              </a:rPr>
              <a:t> of color matte to see image below</a:t>
            </a:r>
          </a:p>
          <a:p>
            <a:pPr lvl="2"/>
            <a:r>
              <a:rPr lang="en-US" sz="2200" b="1" dirty="0"/>
              <a:t>Effect Controls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3A198-B8FA-4E2E-B6AC-712C899E1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03" y="2286000"/>
            <a:ext cx="3595772" cy="3502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86E0E-7C3A-4D8D-8828-97A1EDB80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56" y="2761728"/>
            <a:ext cx="3114674" cy="1484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2CFAA-5184-450A-B28D-F5C11033E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9" r="41299" b="7005"/>
          <a:stretch/>
        </p:blipFill>
        <p:spPr>
          <a:xfrm>
            <a:off x="1428225" y="4351009"/>
            <a:ext cx="4741859" cy="13639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4FC41A-E349-40E5-A231-DCCA2286231F}"/>
              </a:ext>
            </a:extLst>
          </p:cNvPr>
          <p:cNvCxnSpPr>
            <a:cxnSpLocks/>
          </p:cNvCxnSpPr>
          <p:nvPr/>
        </p:nvCxnSpPr>
        <p:spPr>
          <a:xfrm flipH="1">
            <a:off x="2035598" y="4001367"/>
            <a:ext cx="1" cy="51952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F2B804F-916D-442E-BC09-A8CC5EE51D26}"/>
              </a:ext>
            </a:extLst>
          </p:cNvPr>
          <p:cNvSpPr/>
          <p:nvPr/>
        </p:nvSpPr>
        <p:spPr>
          <a:xfrm>
            <a:off x="1719897" y="3536507"/>
            <a:ext cx="631402" cy="4124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90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Transitions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803F-3AE5-4351-978C-B8BF0CF7A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</a:t>
            </a:r>
            <a:r>
              <a:rPr lang="en-US" b="1" dirty="0"/>
              <a:t>Cross Dissolve</a:t>
            </a:r>
          </a:p>
          <a:p>
            <a:pPr lvl="1"/>
            <a:r>
              <a:rPr lang="en-US" sz="2600" dirty="0"/>
              <a:t>Effects Panel and Search: </a:t>
            </a:r>
            <a:r>
              <a:rPr lang="en-US" sz="2600" b="1" dirty="0"/>
              <a:t>Cross Dissolve</a:t>
            </a:r>
          </a:p>
          <a:p>
            <a:pPr lvl="1"/>
            <a:r>
              <a:rPr lang="en-US" sz="2600" dirty="0" err="1">
                <a:highlight>
                  <a:srgbClr val="FFFF00"/>
                </a:highlight>
              </a:rPr>
              <a:t>Ctrl+D</a:t>
            </a:r>
            <a:endParaRPr lang="en-US" sz="2600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BD6BA-21A5-4993-B86C-7D822FEB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669816"/>
            <a:ext cx="2986265" cy="3277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6E20B0-79B3-4FBC-ACA9-618D949F8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70" y="2854263"/>
            <a:ext cx="3686530" cy="31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2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Smoothing Audio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803F-3AE5-4351-978C-B8BF0CF7A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</a:t>
            </a:r>
            <a:r>
              <a:rPr lang="en-US" b="1" dirty="0"/>
              <a:t>Cross Fade</a:t>
            </a:r>
          </a:p>
          <a:p>
            <a:r>
              <a:rPr lang="en-US" sz="2600" dirty="0"/>
              <a:t>Effects Panel and Search: </a:t>
            </a:r>
            <a:r>
              <a:rPr lang="en-US" sz="2600" b="1" dirty="0"/>
              <a:t>Constant Power</a:t>
            </a:r>
          </a:p>
          <a:p>
            <a:pPr lvl="1"/>
            <a:r>
              <a:rPr lang="en-US" sz="2600" dirty="0">
                <a:highlight>
                  <a:srgbClr val="FFFF00"/>
                </a:highlight>
              </a:rPr>
              <a:t>Ctrl+ Shift+ 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09962-548A-40F4-8969-926589CC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90444"/>
            <a:ext cx="2928784" cy="2824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4B5C81-2068-4A38-AF95-536287B80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2890444"/>
            <a:ext cx="3896269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1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 a Logo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803F-3AE5-4351-978C-B8BF0CF7A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the Zephyr Dot	</a:t>
            </a:r>
          </a:p>
          <a:p>
            <a:pPr lvl="1"/>
            <a:r>
              <a:rPr lang="en-US" sz="2600" dirty="0"/>
              <a:t>Import Logo in Media Browser</a:t>
            </a:r>
          </a:p>
          <a:p>
            <a:pPr lvl="1"/>
            <a:r>
              <a:rPr lang="en-US" sz="2600" dirty="0"/>
              <a:t>Drag onto sequence (Top Layer)</a:t>
            </a:r>
          </a:p>
          <a:p>
            <a:pPr lvl="1"/>
            <a:r>
              <a:rPr lang="en-US" sz="2600" dirty="0">
                <a:highlight>
                  <a:srgbClr val="FFFF00"/>
                </a:highlight>
              </a:rPr>
              <a:t>Resize and adjust Position in </a:t>
            </a:r>
            <a:r>
              <a:rPr lang="en-US" sz="2600" b="1" dirty="0">
                <a:highlight>
                  <a:srgbClr val="FFFF00"/>
                </a:highlight>
              </a:rPr>
              <a:t>Effect Controls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D4662-F5B5-4A32-A964-6C9E86BD4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08" y="3513070"/>
            <a:ext cx="3039392" cy="195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DD222-BA30-45BB-BCF4-A1E5953F2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72" y="1397820"/>
            <a:ext cx="2105848" cy="1184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1E038-56B6-4BB3-9643-04DFEA0BCB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8" b="51636"/>
          <a:stretch/>
        </p:blipFill>
        <p:spPr>
          <a:xfrm>
            <a:off x="6760158" y="3569794"/>
            <a:ext cx="3603042" cy="1953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E71855-F331-424D-BC8B-562FA58B7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2" y="3495573"/>
            <a:ext cx="1400769" cy="20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9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Add a Logo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803F-3AE5-4351-978C-B8BF0CF7A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the Zephyr Dot	</a:t>
            </a:r>
          </a:p>
          <a:p>
            <a:pPr lvl="1"/>
            <a:r>
              <a:rPr lang="en-US" sz="2600" dirty="0"/>
              <a:t>Import Logo in Media Browser</a:t>
            </a:r>
          </a:p>
          <a:p>
            <a:pPr lvl="1"/>
            <a:r>
              <a:rPr lang="en-US" sz="2600" dirty="0"/>
              <a:t>Drag onto sequence (Top Layer)</a:t>
            </a:r>
          </a:p>
          <a:p>
            <a:pPr lvl="1"/>
            <a:r>
              <a:rPr lang="en-US" sz="2600" dirty="0">
                <a:highlight>
                  <a:srgbClr val="FFFF00"/>
                </a:highlight>
              </a:rPr>
              <a:t>Resize and adjust Position in </a:t>
            </a:r>
            <a:r>
              <a:rPr lang="en-US" sz="2600" b="1" dirty="0">
                <a:highlight>
                  <a:srgbClr val="FFFF00"/>
                </a:highlight>
              </a:rPr>
              <a:t>Effect Controls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D4662-F5B5-4A32-A964-6C9E86BD4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08" y="3513070"/>
            <a:ext cx="3039392" cy="195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DD222-BA30-45BB-BCF4-A1E5953F2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72" y="1397820"/>
            <a:ext cx="2105848" cy="1184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1E038-56B6-4BB3-9643-04DFEA0BCB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8" b="51636"/>
          <a:stretch/>
        </p:blipFill>
        <p:spPr>
          <a:xfrm>
            <a:off x="6760158" y="3569794"/>
            <a:ext cx="3603042" cy="1953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E71855-F331-424D-BC8B-562FA58B7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2" y="3495573"/>
            <a:ext cx="1400769" cy="20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2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Rendering your video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507D0C-17A4-459B-9B10-B4C17FC29269}"/>
              </a:ext>
            </a:extLst>
          </p:cNvPr>
          <p:cNvSpPr txBox="1"/>
          <p:nvPr/>
        </p:nvSpPr>
        <p:spPr>
          <a:xfrm>
            <a:off x="762000" y="1447800"/>
            <a:ext cx="10820400" cy="449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D908E-D506-489A-8B30-6284A117702B}"/>
              </a:ext>
            </a:extLst>
          </p:cNvPr>
          <p:cNvSpPr txBox="1"/>
          <p:nvPr/>
        </p:nvSpPr>
        <p:spPr>
          <a:xfrm>
            <a:off x="634344" y="1581005"/>
            <a:ext cx="441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+mj-lt"/>
              </a:rPr>
              <a:t>Make sure Sequence is selected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latin typeface="+mj-lt"/>
              </a:rPr>
              <a:t>Blue Outline</a:t>
            </a:r>
          </a:p>
          <a:p>
            <a:pPr marL="742950" lvl="1" indent="-285750">
              <a:buFontTx/>
              <a:buChar char="-"/>
            </a:pPr>
            <a:r>
              <a:rPr lang="en-US" sz="2400" dirty="0">
                <a:latin typeface="+mj-lt"/>
              </a:rPr>
              <a:t>Click anywhere on sequence to select</a:t>
            </a:r>
          </a:p>
          <a:p>
            <a:pPr marL="742950" lvl="1" indent="-285750">
              <a:buFontTx/>
              <a:buChar char="-"/>
            </a:pPr>
            <a:endParaRPr lang="en-US" sz="2400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sz="2400" dirty="0"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en-US" sz="2400" b="1" dirty="0">
                <a:latin typeface="+mj-lt"/>
              </a:rPr>
              <a:t>File &gt; Export &gt; Media</a:t>
            </a:r>
          </a:p>
          <a:p>
            <a:pPr marL="742950" lvl="1" indent="-285750">
              <a:buFontTx/>
              <a:buChar char="-"/>
            </a:pPr>
            <a:endParaRPr lang="en-US" sz="2400" dirty="0"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en-US" sz="2400" b="1" dirty="0" err="1">
                <a:highlight>
                  <a:srgbClr val="FFFF00"/>
                </a:highlight>
                <a:latin typeface="+mj-lt"/>
              </a:rPr>
              <a:t>Ctrl+M</a:t>
            </a:r>
            <a:endParaRPr lang="en-US" sz="2400" b="1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934A15-16A2-435E-A8D4-45A18E30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88" y="2057400"/>
            <a:ext cx="6901528" cy="36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3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Rendering your video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B1504A-C2C6-49A4-88AB-BD67BCAB1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84" y="2945116"/>
            <a:ext cx="3409950" cy="1921709"/>
          </a:xfr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61C17B-F5FB-4AEF-9C1A-157639A66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61" y="1213346"/>
            <a:ext cx="4334656" cy="3224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BCC1C-1CBB-4232-9441-369FEC154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2427" b="-5898"/>
          <a:stretch/>
        </p:blipFill>
        <p:spPr>
          <a:xfrm>
            <a:off x="6847081" y="2435047"/>
            <a:ext cx="3610865" cy="428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E5AF7C-6D16-4CB9-8F20-D33EF52AE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96" y="1412813"/>
            <a:ext cx="3339549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4B5D61-A26C-4C04-8BB0-96334D0EBDE1}"/>
              </a:ext>
            </a:extLst>
          </p:cNvPr>
          <p:cNvCxnSpPr>
            <a:cxnSpLocks/>
          </p:cNvCxnSpPr>
          <p:nvPr/>
        </p:nvCxnSpPr>
        <p:spPr>
          <a:xfrm>
            <a:off x="5343526" y="1609797"/>
            <a:ext cx="2047875" cy="52380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067DAD-F3DB-4308-8C32-2841DD5A53F5}"/>
              </a:ext>
            </a:extLst>
          </p:cNvPr>
          <p:cNvCxnSpPr>
            <a:cxnSpLocks/>
          </p:cNvCxnSpPr>
          <p:nvPr/>
        </p:nvCxnSpPr>
        <p:spPr>
          <a:xfrm>
            <a:off x="5636630" y="1864416"/>
            <a:ext cx="1678570" cy="77925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75DF2E-CAE0-437E-93DB-8DC63948D8D9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5585993" y="2119866"/>
            <a:ext cx="1462003" cy="10555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4A96B5E-4474-470A-B6A0-3CDA3DBD6BD7}"/>
              </a:ext>
            </a:extLst>
          </p:cNvPr>
          <p:cNvSpPr/>
          <p:nvPr/>
        </p:nvSpPr>
        <p:spPr>
          <a:xfrm>
            <a:off x="5099156" y="1564909"/>
            <a:ext cx="228600" cy="187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5565803-BB6B-4FF9-ACB3-00D65DF158FC}"/>
              </a:ext>
            </a:extLst>
          </p:cNvPr>
          <p:cNvSpPr/>
          <p:nvPr/>
        </p:nvSpPr>
        <p:spPr>
          <a:xfrm>
            <a:off x="5000625" y="1707230"/>
            <a:ext cx="685800" cy="187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B1BCC6-6D6C-4275-9064-BF10555D896A}"/>
              </a:ext>
            </a:extLst>
          </p:cNvPr>
          <p:cNvSpPr/>
          <p:nvPr/>
        </p:nvSpPr>
        <p:spPr>
          <a:xfrm>
            <a:off x="5000625" y="1959921"/>
            <a:ext cx="685800" cy="187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588057-5E1D-4C4D-A44E-35DD74C89DFD}"/>
              </a:ext>
            </a:extLst>
          </p:cNvPr>
          <p:cNvSpPr/>
          <p:nvPr/>
        </p:nvSpPr>
        <p:spPr>
          <a:xfrm>
            <a:off x="5116331" y="4256817"/>
            <a:ext cx="370069" cy="158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E2073CA-104F-49FD-B4F7-AD32DC35C5E3}"/>
              </a:ext>
            </a:extLst>
          </p:cNvPr>
          <p:cNvSpPr/>
          <p:nvPr/>
        </p:nvSpPr>
        <p:spPr>
          <a:xfrm>
            <a:off x="5510322" y="4246109"/>
            <a:ext cx="370069" cy="1585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872935-842E-46F1-B4DE-BAC4C3072555}"/>
              </a:ext>
            </a:extLst>
          </p:cNvPr>
          <p:cNvCxnSpPr>
            <a:cxnSpLocks/>
          </p:cNvCxnSpPr>
          <p:nvPr/>
        </p:nvCxnSpPr>
        <p:spPr>
          <a:xfrm>
            <a:off x="5734756" y="4404665"/>
            <a:ext cx="1225429" cy="69063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F12A880-72CA-4D26-8B87-04C74E13CDEF}"/>
              </a:ext>
            </a:extLst>
          </p:cNvPr>
          <p:cNvCxnSpPr>
            <a:cxnSpLocks/>
          </p:cNvCxnSpPr>
          <p:nvPr/>
        </p:nvCxnSpPr>
        <p:spPr>
          <a:xfrm>
            <a:off x="5327756" y="4428814"/>
            <a:ext cx="1632428" cy="119769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8B1F27D-60A7-40E8-86DF-7ECB02D91B5C}"/>
              </a:ext>
            </a:extLst>
          </p:cNvPr>
          <p:cNvSpPr txBox="1"/>
          <p:nvPr/>
        </p:nvSpPr>
        <p:spPr>
          <a:xfrm>
            <a:off x="6960184" y="4931790"/>
            <a:ext cx="332681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highlight>
                  <a:srgbClr val="FFFF00"/>
                </a:highlight>
                <a:latin typeface="+mj-lt"/>
              </a:rPr>
              <a:t>Export: </a:t>
            </a:r>
            <a:r>
              <a:rPr lang="en-US" sz="1600" dirty="0">
                <a:latin typeface="+mj-lt"/>
              </a:rPr>
              <a:t>When</a:t>
            </a:r>
            <a:r>
              <a:rPr lang="en-US" sz="1600" b="1" dirty="0">
                <a:latin typeface="+mj-lt"/>
              </a:rPr>
              <a:t> e</a:t>
            </a:r>
            <a:r>
              <a:rPr lang="en-US" sz="1600" dirty="0">
                <a:latin typeface="+mj-lt"/>
              </a:rPr>
              <a:t>xporting a single Video </a:t>
            </a:r>
            <a:r>
              <a:rPr lang="en-US" sz="1600" i="1" dirty="0">
                <a:latin typeface="+mj-lt"/>
              </a:rPr>
              <a:t>(Use 90% of the time)</a:t>
            </a:r>
          </a:p>
          <a:p>
            <a:r>
              <a:rPr lang="en-US" sz="1600" b="1" dirty="0">
                <a:highlight>
                  <a:srgbClr val="FFFF00"/>
                </a:highlight>
                <a:latin typeface="+mj-lt"/>
              </a:rPr>
              <a:t>Queue: </a:t>
            </a:r>
            <a:r>
              <a:rPr lang="en-US" sz="1600" dirty="0">
                <a:latin typeface="+mj-lt"/>
              </a:rPr>
              <a:t>When exporting multiple videos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90C2EE-9FAD-4550-BE8C-E334D9B1453A}"/>
              </a:ext>
            </a:extLst>
          </p:cNvPr>
          <p:cNvSpPr txBox="1"/>
          <p:nvPr/>
        </p:nvSpPr>
        <p:spPr>
          <a:xfrm>
            <a:off x="1997562" y="4520200"/>
            <a:ext cx="4267200" cy="1646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latin typeface="+mj-lt"/>
              </a:rPr>
              <a:t>Export Settings: </a:t>
            </a:r>
            <a:r>
              <a:rPr lang="en-US" dirty="0">
                <a:latin typeface="+mj-lt"/>
              </a:rPr>
              <a:t>H.264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>
                <a:highlight>
                  <a:srgbClr val="FFFF00"/>
                </a:highlight>
                <a:latin typeface="+mj-lt"/>
              </a:rPr>
              <a:t>Preset: </a:t>
            </a:r>
            <a:r>
              <a:rPr lang="en-US" dirty="0">
                <a:latin typeface="+mj-lt"/>
              </a:rPr>
              <a:t>Match Source – High bitrate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>
                <a:highlight>
                  <a:srgbClr val="FFFF00"/>
                </a:highlight>
                <a:latin typeface="+mj-lt"/>
              </a:rPr>
              <a:t>Output Name: </a:t>
            </a:r>
            <a:r>
              <a:rPr lang="en-US" dirty="0">
                <a:latin typeface="+mj-lt"/>
              </a:rPr>
              <a:t>WorkerWednesday_v1</a:t>
            </a:r>
          </a:p>
          <a:p>
            <a:r>
              <a:rPr lang="en-US" sz="1100" i="1" dirty="0">
                <a:latin typeface="+mj-lt"/>
              </a:rPr>
              <a:t>Put this in Renders Folder within Project folder</a:t>
            </a:r>
          </a:p>
        </p:txBody>
      </p:sp>
    </p:spTree>
    <p:extLst>
      <p:ext uri="{BB962C8B-B14F-4D97-AF65-F5344CB8AC3E}">
        <p14:creationId xmlns:p14="http://schemas.microsoft.com/office/powerpoint/2010/main" val="147502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Filming An Interview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600" y="1181596"/>
            <a:ext cx="7886700" cy="3886199"/>
          </a:xfrm>
        </p:spPr>
        <p:txBody>
          <a:bodyPr/>
          <a:lstStyle/>
          <a:p>
            <a:r>
              <a:rPr lang="en-US" dirty="0"/>
              <a:t>Tools you’ll need:</a:t>
            </a:r>
          </a:p>
          <a:p>
            <a:pPr lvl="1"/>
            <a:r>
              <a:rPr lang="en-US" dirty="0"/>
              <a:t>iPhone</a:t>
            </a:r>
          </a:p>
          <a:p>
            <a:pPr lvl="1"/>
            <a:r>
              <a:rPr lang="en-US" dirty="0"/>
              <a:t>Gorilla Pod (or a friend)</a:t>
            </a:r>
          </a:p>
          <a:p>
            <a:pPr lvl="1"/>
            <a:r>
              <a:rPr lang="en-US" dirty="0"/>
              <a:t>Rode </a:t>
            </a:r>
            <a:r>
              <a:rPr lang="en-US" dirty="0" err="1"/>
              <a:t>SmarLav</a:t>
            </a:r>
            <a:r>
              <a:rPr lang="en-US" dirty="0"/>
              <a:t>+ </a:t>
            </a:r>
          </a:p>
          <a:p>
            <a:pPr lvl="1"/>
            <a:r>
              <a:rPr lang="en-US" dirty="0"/>
              <a:t>Extension Cable</a:t>
            </a:r>
          </a:p>
          <a:p>
            <a:pPr lvl="1"/>
            <a:r>
              <a:rPr lang="en-US" dirty="0"/>
              <a:t>Apple Lightning Adapter</a:t>
            </a:r>
          </a:p>
          <a:p>
            <a:pPr marL="457188" lvl="1" indent="0">
              <a:buNone/>
            </a:pP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DCF96-6D73-44B5-A27B-D52121571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19875" r="14000" b="26792"/>
          <a:stretch/>
        </p:blipFill>
        <p:spPr>
          <a:xfrm>
            <a:off x="7565821" y="3868398"/>
            <a:ext cx="3810000" cy="232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5F94B-3844-40A1-B51A-6E5ED54FC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1147656"/>
            <a:ext cx="35052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34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88E8B6-2C9C-4AA0-82CE-45795DA94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074410"/>
            <a:ext cx="4008668" cy="3318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Rendering your video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CC46E-5AA6-4792-8A3E-D2BF760E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651" y="1233182"/>
            <a:ext cx="7886700" cy="4906964"/>
          </a:xfrm>
        </p:spPr>
        <p:txBody>
          <a:bodyPr/>
          <a:lstStyle/>
          <a:p>
            <a:r>
              <a:rPr lang="en-US" dirty="0"/>
              <a:t>Tips for Rendering</a:t>
            </a:r>
          </a:p>
          <a:p>
            <a:r>
              <a:rPr lang="en-US" sz="2400" dirty="0"/>
              <a:t>Only render to local drive! Not network drive!</a:t>
            </a:r>
          </a:p>
          <a:p>
            <a:pPr lvl="2"/>
            <a:r>
              <a:rPr lang="en-US" sz="1800" dirty="0"/>
              <a:t>Copy and paste to network afterwards</a:t>
            </a:r>
          </a:p>
          <a:p>
            <a:pPr marL="914400" lvl="2" indent="0">
              <a:buNone/>
            </a:pPr>
            <a:endParaRPr lang="en-US" sz="1800" i="1" dirty="0"/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Close all other programs during render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Clear Media Cache</a:t>
            </a:r>
          </a:p>
          <a:p>
            <a:pPr lvl="2"/>
            <a:r>
              <a:rPr lang="en-US" sz="2000" dirty="0">
                <a:highlight>
                  <a:srgbClr val="FFFF00"/>
                </a:highlight>
              </a:rPr>
              <a:t>Edit&gt;Preferences&gt;Media Cache&gt; Delete Unused</a:t>
            </a:r>
          </a:p>
          <a:p>
            <a:pPr marL="914377" lvl="2" indent="0">
              <a:buNone/>
            </a:pPr>
            <a:endParaRPr lang="en-US" sz="2000" dirty="0">
              <a:highlight>
                <a:srgbClr val="FFFF00"/>
              </a:highlight>
            </a:endParaRPr>
          </a:p>
          <a:p>
            <a:pPr lvl="2"/>
            <a:endParaRPr lang="en-US" sz="2000" dirty="0">
              <a:highlight>
                <a:srgbClr val="FFFF00"/>
              </a:highlight>
            </a:endParaRPr>
          </a:p>
          <a:p>
            <a:endParaRPr lang="en-US" sz="32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490A4C-3B8A-4B6A-B13F-C056D4EB8E8F}"/>
              </a:ext>
            </a:extLst>
          </p:cNvPr>
          <p:cNvSpPr/>
          <p:nvPr/>
        </p:nvSpPr>
        <p:spPr>
          <a:xfrm>
            <a:off x="10058400" y="25908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92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Check your Work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7561F4-B961-4BBF-966D-725327A69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1641"/>
            <a:ext cx="10515600" cy="4906964"/>
          </a:xfrm>
        </p:spPr>
        <p:txBody>
          <a:bodyPr/>
          <a:lstStyle/>
          <a:p>
            <a:pPr algn="ctr"/>
            <a:r>
              <a:rPr lang="en-US" b="1" dirty="0"/>
              <a:t>Watch your render</a:t>
            </a:r>
          </a:p>
          <a:p>
            <a:pPr lvl="1" algn="ctr"/>
            <a:r>
              <a:rPr lang="en-US" dirty="0"/>
              <a:t>Check for typos</a:t>
            </a:r>
          </a:p>
          <a:p>
            <a:pPr lvl="1" algn="ctr"/>
            <a:r>
              <a:rPr lang="en-US" dirty="0"/>
              <a:t>Gaps you didn’t see before</a:t>
            </a:r>
          </a:p>
          <a:p>
            <a:pPr lvl="1" algn="ctr"/>
            <a:r>
              <a:rPr lang="en-US" dirty="0"/>
              <a:t>Effect glitches</a:t>
            </a:r>
          </a:p>
          <a:p>
            <a:pPr lvl="1" algn="ctr"/>
            <a:endParaRPr lang="en-US" dirty="0"/>
          </a:p>
          <a:p>
            <a:pPr marL="457200" lvl="1" indent="0" algn="ctr">
              <a:buNone/>
            </a:pPr>
            <a:r>
              <a:rPr lang="en-US" b="1" dirty="0"/>
              <a:t>If everything looks good then…</a:t>
            </a:r>
          </a:p>
          <a:p>
            <a:pPr lvl="1" algn="ctr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46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b="1" dirty="0"/>
              <a:t>You did it!!!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82D15-9239-4F77-9AFE-B0AD03326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28" y="1098550"/>
            <a:ext cx="7360444" cy="4906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E61AF-5967-499F-B820-FCA1556F5148}"/>
              </a:ext>
            </a:extLst>
          </p:cNvPr>
          <p:cNvSpPr txBox="1"/>
          <p:nvPr/>
        </p:nvSpPr>
        <p:spPr>
          <a:xfrm rot="21289079">
            <a:off x="3925110" y="4145590"/>
            <a:ext cx="7485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highlight>
                  <a:srgbClr val="FFFF00"/>
                </a:highlight>
                <a:latin typeface="+mj-lt"/>
              </a:rPr>
              <a:t>Share</a:t>
            </a:r>
            <a:r>
              <a:rPr lang="en-US" sz="7200" dirty="0">
                <a:highlight>
                  <a:srgbClr val="FFFF00"/>
                </a:highlight>
                <a:latin typeface="+mj-lt"/>
              </a:rPr>
              <a:t> that vid!</a:t>
            </a:r>
          </a:p>
        </p:txBody>
      </p:sp>
    </p:spTree>
    <p:extLst>
      <p:ext uri="{BB962C8B-B14F-4D97-AF65-F5344CB8AC3E}">
        <p14:creationId xmlns:p14="http://schemas.microsoft.com/office/powerpoint/2010/main" val="3654102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6711" y="1943100"/>
            <a:ext cx="2738587" cy="2971800"/>
          </a:xfrm>
          <a:prstGeom prst="roundRect">
            <a:avLst>
              <a:gd name="adj" fmla="val 11102"/>
            </a:avLst>
          </a:prstGeom>
          <a:solidFill>
            <a:schemeClr val="tx2"/>
          </a:solidFill>
          <a:ln w="1968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Franklin Gothic Demi" panose="020B0703020102020204" pitchFamily="34" charset="0"/>
              </a:rPr>
              <a:t>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2800" y="586740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atin typeface="+mj-lt"/>
              </a:rPr>
              <a:t>Last updated </a:t>
            </a:r>
            <a:fld id="{CDA22860-E94C-4AD2-BD07-62D8D5C23F96}" type="datetime1">
              <a:rPr lang="en-US" b="1" i="1" smtClean="0">
                <a:latin typeface="+mj-lt"/>
              </a:rPr>
              <a:t>12/16/2019</a:t>
            </a:fld>
            <a:endParaRPr lang="en-US" b="1" i="1" dirty="0"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1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Filming An Interview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Lavalier Mounting Best Practices</a:t>
            </a:r>
          </a:p>
          <a:p>
            <a:pPr lvl="1"/>
            <a:r>
              <a:rPr lang="en-US" dirty="0"/>
              <a:t>Broadcast Loop</a:t>
            </a:r>
          </a:p>
          <a:p>
            <a:pPr lvl="2"/>
            <a:r>
              <a:rPr lang="en-US" dirty="0"/>
              <a:t>Mount around sternum of speaker</a:t>
            </a:r>
          </a:p>
          <a:p>
            <a:pPr marL="457188" lvl="1" indent="0">
              <a:buNone/>
            </a:pP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Editing Workshop: Making a Worker Wednesday Video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71CFC-528D-4C8A-BD16-34DF86C8D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43409"/>
            <a:ext cx="4267201" cy="2598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37CB5-9AF2-4084-B3BB-6E45ADD22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319902"/>
            <a:ext cx="4648200" cy="25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14342-DFB5-4780-8BB6-8AACE74D8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095" r="41320" b="17522"/>
          <a:stretch/>
        </p:blipFill>
        <p:spPr>
          <a:xfrm rot="5400000">
            <a:off x="8273162" y="1541403"/>
            <a:ext cx="2351365" cy="41148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sz="2400" dirty="0"/>
              <a:t>Starting the edit: </a:t>
            </a:r>
            <a:r>
              <a:rPr lang="en-US" dirty="0"/>
              <a:t>Getting Your </a:t>
            </a:r>
            <a:r>
              <a:rPr lang="en-US" b="1" dirty="0"/>
              <a:t>Footage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1193282"/>
            <a:ext cx="7753350" cy="4906964"/>
          </a:xfrm>
        </p:spPr>
        <p:txBody>
          <a:bodyPr/>
          <a:lstStyle/>
          <a:p>
            <a:r>
              <a:rPr lang="en-US" sz="3600" dirty="0"/>
              <a:t>Offloading footage from your iPhone</a:t>
            </a:r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Plug into USB port on computer</a:t>
            </a:r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Type in passcode</a:t>
            </a:r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Tap “Trust/Allow” </a:t>
            </a:r>
            <a:endParaRPr lang="en-US" sz="2400" i="1" dirty="0">
              <a:highlight>
                <a:srgbClr val="FFFF00"/>
              </a:highlight>
            </a:endParaRPr>
          </a:p>
          <a:p>
            <a:pPr lvl="1"/>
            <a:r>
              <a:rPr lang="en-US" sz="2400" dirty="0">
                <a:highlight>
                  <a:srgbClr val="FFFF00"/>
                </a:highlight>
              </a:rPr>
              <a:t>Navigate folders (DCIM)</a:t>
            </a:r>
          </a:p>
          <a:p>
            <a:pPr lvl="1"/>
            <a:r>
              <a:rPr lang="en-US" sz="2400" b="1" dirty="0">
                <a:highlight>
                  <a:srgbClr val="FFFF00"/>
                </a:highlight>
              </a:rPr>
              <a:t>This PC&gt;Apple iPhone&gt;Internal Storage&gt;DCIM&gt;109APPLE</a:t>
            </a:r>
          </a:p>
          <a:p>
            <a:pPr lvl="1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7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Starting the edit: </a:t>
            </a:r>
            <a:r>
              <a:rPr lang="en-US" b="1" dirty="0"/>
              <a:t>Organizing</a:t>
            </a:r>
            <a:r>
              <a:rPr lang="en-US" dirty="0"/>
              <a:t> Before Premiere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Utilize the </a:t>
            </a:r>
            <a:r>
              <a:rPr lang="en-US" sz="3600" b="1" dirty="0" err="1"/>
              <a:t>Communications_Video</a:t>
            </a:r>
            <a:r>
              <a:rPr lang="en-US" sz="3600" b="1" dirty="0"/>
              <a:t> </a:t>
            </a:r>
            <a:r>
              <a:rPr lang="en-US" sz="3600" dirty="0"/>
              <a:t>Drive</a:t>
            </a:r>
            <a:endParaRPr lang="en-US" sz="3600" b="1" dirty="0"/>
          </a:p>
          <a:p>
            <a:pPr lvl="1"/>
            <a:r>
              <a:rPr lang="en-US" dirty="0" err="1"/>
              <a:t>Central_Office</a:t>
            </a:r>
            <a:r>
              <a:rPr lang="en-US" dirty="0"/>
              <a:t> &gt; Video Archive &gt; B-roll</a:t>
            </a:r>
          </a:p>
          <a:p>
            <a:pPr lvl="1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65873-C36A-4526-809A-5D42F84DC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78" r="34954" b="378"/>
          <a:stretch/>
        </p:blipFill>
        <p:spPr>
          <a:xfrm>
            <a:off x="1828800" y="3488283"/>
            <a:ext cx="5075202" cy="1733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4FCC7-BFE6-485C-8229-877F428E6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84" y="2995328"/>
            <a:ext cx="2994516" cy="2719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594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Starting the edit: </a:t>
            </a:r>
            <a:r>
              <a:rPr lang="en-US" b="1" dirty="0"/>
              <a:t>Organizing</a:t>
            </a:r>
            <a:r>
              <a:rPr lang="en-US" dirty="0"/>
              <a:t> Before Premiere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Create a folder for your project</a:t>
            </a:r>
          </a:p>
          <a:p>
            <a:pPr lvl="1"/>
            <a:r>
              <a:rPr lang="en-US" dirty="0"/>
              <a:t>Create subfolders</a:t>
            </a:r>
          </a:p>
          <a:p>
            <a:pPr lvl="2"/>
            <a:r>
              <a:rPr lang="en-US" dirty="0"/>
              <a:t>Footage, Audio, Graphics, Premiere, Renders</a:t>
            </a:r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2800" dirty="0"/>
              <a:t>Copy videos into “Footage” folder</a:t>
            </a:r>
          </a:p>
          <a:p>
            <a:r>
              <a:rPr lang="en-US" sz="2800" dirty="0"/>
              <a:t>Open Premiere</a:t>
            </a:r>
          </a:p>
          <a:p>
            <a:pPr lvl="1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B02B9-E08C-4C38-AB77-BD4E4F95A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6" y="4662304"/>
            <a:ext cx="1266825" cy="126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AA5BE-C669-4E3F-8DA3-A5D3AF7A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4" r="19048" b="9966"/>
          <a:stretch/>
        </p:blipFill>
        <p:spPr>
          <a:xfrm>
            <a:off x="2688523" y="2781300"/>
            <a:ext cx="1881004" cy="1881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7D5B2F-8B5A-4F39-A28C-B0D094869299}"/>
              </a:ext>
            </a:extLst>
          </p:cNvPr>
          <p:cNvSpPr txBox="1"/>
          <p:nvPr/>
        </p:nvSpPr>
        <p:spPr>
          <a:xfrm>
            <a:off x="6781800" y="3128760"/>
            <a:ext cx="326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+mj-lt"/>
              </a:rPr>
              <a:t>Ctrl+Shift+N</a:t>
            </a:r>
            <a:r>
              <a:rPr lang="en-US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en-US" dirty="0">
                <a:highlight>
                  <a:srgbClr val="FFFF00"/>
                </a:highlight>
                <a:latin typeface="+mj-lt"/>
              </a:rPr>
              <a:t>= New Folder</a:t>
            </a:r>
          </a:p>
          <a:p>
            <a:endParaRPr lang="en-US" dirty="0">
              <a:highlight>
                <a:srgbClr val="FFFF00"/>
              </a:highlight>
              <a:latin typeface="+mj-lt"/>
            </a:endParaRPr>
          </a:p>
          <a:p>
            <a:r>
              <a:rPr lang="en-US" b="1" dirty="0">
                <a:highlight>
                  <a:srgbClr val="FFFF00"/>
                </a:highlight>
                <a:latin typeface="+mj-lt"/>
              </a:rPr>
              <a:t>F2</a:t>
            </a:r>
            <a:r>
              <a:rPr lang="en-US" dirty="0">
                <a:highlight>
                  <a:srgbClr val="FFFF00"/>
                </a:highlight>
                <a:latin typeface="+mj-lt"/>
              </a:rPr>
              <a:t> = Rename folder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0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dirty="0"/>
              <a:t>Creating a </a:t>
            </a:r>
            <a:r>
              <a:rPr lang="en-US" b="1" dirty="0"/>
              <a:t>Premiere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Create a new Premiere Project</a:t>
            </a:r>
          </a:p>
          <a:p>
            <a:pPr lvl="2"/>
            <a:r>
              <a:rPr lang="en-US" dirty="0"/>
              <a:t>Locate the project in your Premiere folder with the Project folder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83AED-AFBD-44E5-A2CF-DEADA8B50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62" y="2826652"/>
            <a:ext cx="3752539" cy="2763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FA5F5-434C-4D40-845C-82EFAC3CF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2686540"/>
            <a:ext cx="2925855" cy="33589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929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edit: </a:t>
            </a:r>
            <a:r>
              <a:rPr lang="en-US" dirty="0"/>
              <a:t>Setting up your </a:t>
            </a:r>
            <a:r>
              <a:rPr lang="en-US" b="1" dirty="0"/>
              <a:t>Workspace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Navigate to “Editing” workspace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Create Labeled Bins </a:t>
            </a:r>
            <a:r>
              <a:rPr lang="en-US" sz="2000" dirty="0"/>
              <a:t>(Bin Button or New &gt; Bin)</a:t>
            </a:r>
          </a:p>
          <a:p>
            <a:pPr lvl="2"/>
            <a:r>
              <a:rPr lang="en-US" dirty="0"/>
              <a:t>Similar to folder structure</a:t>
            </a:r>
          </a:p>
          <a:p>
            <a:pPr lvl="2"/>
            <a:r>
              <a:rPr lang="en-US" sz="2000" dirty="0"/>
              <a:t>Footage, Audio, Sequences, Graphics, Sequences</a:t>
            </a:r>
          </a:p>
          <a:p>
            <a:pPr lvl="2"/>
            <a:endParaRPr lang="en-US" sz="20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Editing Workshop: Making a Worker Wednesday Video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592C1-B045-4CDC-A77C-6DF4F23BB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9" y="4121866"/>
            <a:ext cx="1924050" cy="1950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23097-8E2C-406E-A6F6-A104976F6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32" y="1905000"/>
            <a:ext cx="6525536" cy="390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9D25AD-29A0-4B10-9873-E841B1519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05" y="4214217"/>
            <a:ext cx="1676400" cy="1765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A89FD4-C6F4-4DA4-952C-8670DF54EDD5}"/>
              </a:ext>
            </a:extLst>
          </p:cNvPr>
          <p:cNvSpPr txBox="1"/>
          <p:nvPr/>
        </p:nvSpPr>
        <p:spPr>
          <a:xfrm>
            <a:off x="2152651" y="4552843"/>
            <a:ext cx="167640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Project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Panel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67D5D-9256-47AD-8FFD-E230C7D536B6}"/>
              </a:ext>
            </a:extLst>
          </p:cNvPr>
          <p:cNvSpPr txBox="1"/>
          <p:nvPr/>
        </p:nvSpPr>
        <p:spPr>
          <a:xfrm>
            <a:off x="6224306" y="4768285"/>
            <a:ext cx="167640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50E564-A90E-490F-AF3F-392B3278ECB2}"/>
              </a:ext>
            </a:extLst>
          </p:cNvPr>
          <p:cNvCxnSpPr>
            <a:cxnSpLocks/>
          </p:cNvCxnSpPr>
          <p:nvPr/>
        </p:nvCxnSpPr>
        <p:spPr>
          <a:xfrm>
            <a:off x="6224306" y="5715000"/>
            <a:ext cx="15480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F66164-7B07-42E9-A95C-7089A19D3BCF}"/>
              </a:ext>
            </a:extLst>
          </p:cNvPr>
          <p:cNvCxnSpPr/>
          <p:nvPr/>
        </p:nvCxnSpPr>
        <p:spPr>
          <a:xfrm>
            <a:off x="2152651" y="5715000"/>
            <a:ext cx="16764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528173"/>
      </p:ext>
    </p:extLst>
  </p:cSld>
  <p:clrMapOvr>
    <a:masterClrMapping/>
  </p:clrMapOvr>
</p:sld>
</file>

<file path=ppt/theme/theme1.xml><?xml version="1.0" encoding="utf-8"?>
<a:theme xmlns:a="http://schemas.openxmlformats.org/drawingml/2006/main" name="ODOT Master - Business Card Look">
  <a:themeElements>
    <a:clrScheme name="Custom 1">
      <a:dk1>
        <a:srgbClr val="000000"/>
      </a:dk1>
      <a:lt1>
        <a:sysClr val="window" lastClr="FFFFFF"/>
      </a:lt1>
      <a:dk2>
        <a:srgbClr val="009969"/>
      </a:dk2>
      <a:lt2>
        <a:srgbClr val="D6D2C4"/>
      </a:lt2>
      <a:accent1>
        <a:srgbClr val="1F2A44"/>
      </a:accent1>
      <a:accent2>
        <a:srgbClr val="00B5E2"/>
      </a:accent2>
      <a:accent3>
        <a:srgbClr val="DC582A"/>
      </a:accent3>
      <a:accent4>
        <a:srgbClr val="9E2A2B"/>
      </a:accent4>
      <a:accent5>
        <a:srgbClr val="D7C826"/>
      </a:accent5>
      <a:accent6>
        <a:srgbClr val="F68D2E"/>
      </a:accent6>
      <a:hlink>
        <a:srgbClr val="40BAC8"/>
      </a:hlink>
      <a:folHlink>
        <a:srgbClr val="152F5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ZephyrDot Dark Room Template-16by9.potx" id="{DC9081ED-D33E-4ACC-A26C-83F47BAFAC39}" vid="{67AB7BFE-6C89-4279-AA00-B8342D6441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opic xmlns="f78f6485-d866-47f2-8ebc-7a2b1bdbd3a3">PRESENTATIONS</Topic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E279CDA86804FBDAAEE66E36F0FB0" ma:contentTypeVersion="1" ma:contentTypeDescription="Create a new document." ma:contentTypeScope="" ma:versionID="43202aa8ff8312f36ee1aed502b024b7">
  <xsd:schema xmlns:xsd="http://www.w3.org/2001/XMLSchema" xmlns:xs="http://www.w3.org/2001/XMLSchema" xmlns:p="http://schemas.microsoft.com/office/2006/metadata/properties" xmlns:ns2="f78f6485-d866-47f2-8ebc-7a2b1bdbd3a3" targetNamespace="http://schemas.microsoft.com/office/2006/metadata/properties" ma:root="true" ma:fieldsID="097235a341eeb17de0cae88af07512ad" ns2:_="">
    <xsd:import namespace="f78f6485-d866-47f2-8ebc-7a2b1bdbd3a3"/>
    <xsd:element name="properties">
      <xsd:complexType>
        <xsd:sequence>
          <xsd:element name="documentManagement">
            <xsd:complexType>
              <xsd:all>
                <xsd:element ref="ns2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f6485-d866-47f2-8ebc-7a2b1bdbd3a3" elementFormDefault="qualified">
    <xsd:import namespace="http://schemas.microsoft.com/office/2006/documentManagement/types"/>
    <xsd:import namespace="http://schemas.microsoft.com/office/infopath/2007/PartnerControls"/>
    <xsd:element name="Topic" ma:index="8" nillable="true" ma:displayName="Topic" ma:format="Dropdown" ma:internalName="Topic">
      <xsd:simpleType>
        <xsd:union memberTypes="dms:Text">
          <xsd:simpleType>
            <xsd:restriction base="dms:Choice">
              <xsd:enumeration value="CALENDARS"/>
              <xsd:enumeration value="OFFER LETTERS"/>
              <xsd:enumeration value="PRESENTATIONS"/>
              <xsd:enumeration value="MISCELLANEOUS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BC61EB-F99C-416A-973D-C4819452716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78f6485-d866-47f2-8ebc-7a2b1bdbd3a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74D340-8406-4DD4-A627-F9B13BC4C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1191A9-0F67-4A7E-B545-5B62BDB92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f6485-d866-47f2-8ebc-7a2b1bdbd3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ODOT-16by9 Dark ZephyrDot Template</Template>
  <TotalTime>113</TotalTime>
  <Words>1183</Words>
  <Application>Microsoft Office PowerPoint</Application>
  <PresentationFormat>Widescreen</PresentationFormat>
  <Paragraphs>260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Franklin Gothic Demi</vt:lpstr>
      <vt:lpstr>Georgia</vt:lpstr>
      <vt:lpstr>Trebuchet MS</vt:lpstr>
      <vt:lpstr>ODOT Master - Business Card Look</vt:lpstr>
      <vt:lpstr>Editing Workshop• December 2019</vt:lpstr>
      <vt:lpstr>Editing Workshop: Creating a  Worker Wednesday Video</vt:lpstr>
      <vt:lpstr>Filming An Interview</vt:lpstr>
      <vt:lpstr>Filming An Interview</vt:lpstr>
      <vt:lpstr>Starting the edit: Getting Your Footage</vt:lpstr>
      <vt:lpstr>Starting the edit: Organizing Before Premiere</vt:lpstr>
      <vt:lpstr>Starting the edit: Organizing Before Premiere</vt:lpstr>
      <vt:lpstr>the edit: Creating a Premiere Project</vt:lpstr>
      <vt:lpstr>the edit: Setting up your Workspace</vt:lpstr>
      <vt:lpstr>the edit: Importing your Footage</vt:lpstr>
      <vt:lpstr>the edit: Organizing your Footage</vt:lpstr>
      <vt:lpstr>the edit: Creating your Sequence</vt:lpstr>
      <vt:lpstr>the edit: Creating your Sequence</vt:lpstr>
      <vt:lpstr>the edit: EDITING your Footage</vt:lpstr>
      <vt:lpstr>the edit: EDITING your Footage</vt:lpstr>
      <vt:lpstr>the edit: EDITING your Footage</vt:lpstr>
      <vt:lpstr>the edit: EDITING your Footage</vt:lpstr>
      <vt:lpstr>the edit: Adding a Title</vt:lpstr>
      <vt:lpstr>the edit: Adding a Title</vt:lpstr>
      <vt:lpstr>the edit: Adding a Title</vt:lpstr>
      <vt:lpstr>the edit: Adding a Title</vt:lpstr>
      <vt:lpstr>the edit: Adding a Title</vt:lpstr>
      <vt:lpstr>the edit: Adding a Title</vt:lpstr>
      <vt:lpstr>the edit: Transitions</vt:lpstr>
      <vt:lpstr>the edit: Smoothing Audio</vt:lpstr>
      <vt:lpstr>the edit: Add a Logo</vt:lpstr>
      <vt:lpstr>the edit: Add a Logo</vt:lpstr>
      <vt:lpstr>the edit: Rendering your video</vt:lpstr>
      <vt:lpstr>the edit: Rendering your video</vt:lpstr>
      <vt:lpstr>the edit: Rendering your video</vt:lpstr>
      <vt:lpstr>the edit: Check your Work</vt:lpstr>
      <vt:lpstr>the edit: You did it!!!</vt:lpstr>
      <vt:lpstr>Questions</vt:lpstr>
    </vt:vector>
  </TitlesOfParts>
  <Company>Ohio Dept.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Editing Workshop• December 2019</dc:title>
  <dc:creator>Trubee, Colin</dc:creator>
  <cp:lastModifiedBy>Trubee, Colin</cp:lastModifiedBy>
  <cp:revision>7</cp:revision>
  <cp:lastPrinted>2017-01-30T16:29:08Z</cp:lastPrinted>
  <dcterms:created xsi:type="dcterms:W3CDTF">2019-12-16T20:25:24Z</dcterms:created>
  <dcterms:modified xsi:type="dcterms:W3CDTF">2019-12-16T22:20:13Z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0x010100108E279CDA86804FBDAAEE66E36F0FB0</vt:lpwstr>
  </property>
  <property fmtid="{D5CDD505-2E9C-101B-9397-08002B2CF9AE}" pid="3" name="Thumb">
    <vt:lpwstr>http://portal.dot.state.oh.us/Divisions/Communications/images1/PowerPoint.gifODOT Powerpoint Template as of February 3, 2009</vt:lpwstr>
  </property>
  <property fmtid="{D5CDD505-2E9C-101B-9397-08002B2CF9AE}" pid="4" name="Order">
    <vt:r8>3700</vt:r8>
  </property>
  <property fmtid="{D5CDD505-2E9C-101B-9397-08002B2CF9AE}" pid="5" name="PublishingRollupImage">
    <vt:lpwstr>&lt;img alt="PowerPoint" border="0" src="/Divisions/Communications/images1/PowerPoint.gif" style="BORDER: 0px solid; "&gt;</vt:lpwstr>
  </property>
  <property fmtid="{D5CDD505-2E9C-101B-9397-08002B2CF9AE}" pid="6" name="Images">
    <vt:lpwstr>Documents</vt:lpwstr>
  </property>
  <property fmtid="{D5CDD505-2E9C-101B-9397-08002B2CF9AE}" pid="7" name="vti_description">
    <vt:lpwstr/>
  </property>
</Properties>
</file>